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94" r:id="rId2"/>
    <p:sldId id="321" r:id="rId3"/>
    <p:sldId id="325" r:id="rId4"/>
    <p:sldId id="295" r:id="rId5"/>
    <p:sldId id="257" r:id="rId6"/>
    <p:sldId id="258" r:id="rId7"/>
    <p:sldId id="259" r:id="rId8"/>
    <p:sldId id="261" r:id="rId9"/>
    <p:sldId id="262" r:id="rId10"/>
    <p:sldId id="263" r:id="rId11"/>
    <p:sldId id="256" r:id="rId12"/>
    <p:sldId id="264" r:id="rId13"/>
    <p:sldId id="260" r:id="rId14"/>
    <p:sldId id="265" r:id="rId15"/>
    <p:sldId id="266" r:id="rId16"/>
    <p:sldId id="267" r:id="rId17"/>
    <p:sldId id="269" r:id="rId18"/>
    <p:sldId id="297" r:id="rId19"/>
    <p:sldId id="296" r:id="rId20"/>
    <p:sldId id="322" r:id="rId21"/>
    <p:sldId id="270" r:id="rId22"/>
    <p:sldId id="271" r:id="rId23"/>
    <p:sldId id="272" r:id="rId24"/>
    <p:sldId id="298" r:id="rId25"/>
    <p:sldId id="277" r:id="rId26"/>
    <p:sldId id="278" r:id="rId27"/>
    <p:sldId id="276" r:id="rId28"/>
    <p:sldId id="323" r:id="rId29"/>
    <p:sldId id="279" r:id="rId30"/>
    <p:sldId id="280" r:id="rId31"/>
    <p:sldId id="299" r:id="rId32"/>
    <p:sldId id="281" r:id="rId33"/>
    <p:sldId id="282" r:id="rId34"/>
    <p:sldId id="283" r:id="rId35"/>
    <p:sldId id="284" r:id="rId36"/>
    <p:sldId id="300" r:id="rId37"/>
    <p:sldId id="285" r:id="rId38"/>
    <p:sldId id="286" r:id="rId39"/>
    <p:sldId id="287" r:id="rId40"/>
    <p:sldId id="301" r:id="rId41"/>
    <p:sldId id="302" r:id="rId42"/>
    <p:sldId id="288" r:id="rId43"/>
    <p:sldId id="289" r:id="rId44"/>
    <p:sldId id="290" r:id="rId45"/>
    <p:sldId id="291" r:id="rId46"/>
    <p:sldId id="292" r:id="rId47"/>
    <p:sldId id="293" r:id="rId48"/>
    <p:sldId id="307" r:id="rId49"/>
    <p:sldId id="308" r:id="rId50"/>
    <p:sldId id="310" r:id="rId51"/>
    <p:sldId id="311" r:id="rId52"/>
    <p:sldId id="312" r:id="rId53"/>
    <p:sldId id="316" r:id="rId54"/>
    <p:sldId id="317" r:id="rId55"/>
    <p:sldId id="313" r:id="rId56"/>
    <p:sldId id="309" r:id="rId57"/>
    <p:sldId id="303" r:id="rId58"/>
    <p:sldId id="304" r:id="rId59"/>
    <p:sldId id="305" r:id="rId60"/>
    <p:sldId id="306" r:id="rId61"/>
    <p:sldId id="314" r:id="rId62"/>
    <p:sldId id="318" r:id="rId63"/>
    <p:sldId id="324" r:id="rId64"/>
    <p:sldId id="326" r:id="rId65"/>
    <p:sldId id="319" r:id="rId6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2F473A11-66AB-474C-9001-9C12A557C563}">
          <p14:sldIdLst>
            <p14:sldId id="294"/>
            <p14:sldId id="321"/>
            <p14:sldId id="325"/>
            <p14:sldId id="295"/>
            <p14:sldId id="257"/>
            <p14:sldId id="258"/>
            <p14:sldId id="259"/>
            <p14:sldId id="261"/>
            <p14:sldId id="262"/>
            <p14:sldId id="263"/>
            <p14:sldId id="256"/>
            <p14:sldId id="264"/>
            <p14:sldId id="260"/>
            <p14:sldId id="265"/>
            <p14:sldId id="266"/>
            <p14:sldId id="267"/>
            <p14:sldId id="269"/>
            <p14:sldId id="297"/>
            <p14:sldId id="296"/>
            <p14:sldId id="322"/>
            <p14:sldId id="270"/>
            <p14:sldId id="271"/>
            <p14:sldId id="272"/>
            <p14:sldId id="298"/>
            <p14:sldId id="277"/>
            <p14:sldId id="278"/>
            <p14:sldId id="276"/>
            <p14:sldId id="323"/>
            <p14:sldId id="279"/>
            <p14:sldId id="280"/>
            <p14:sldId id="299"/>
            <p14:sldId id="281"/>
            <p14:sldId id="282"/>
            <p14:sldId id="283"/>
            <p14:sldId id="284"/>
            <p14:sldId id="300"/>
            <p14:sldId id="285"/>
            <p14:sldId id="286"/>
            <p14:sldId id="287"/>
            <p14:sldId id="301"/>
            <p14:sldId id="302"/>
            <p14:sldId id="288"/>
            <p14:sldId id="289"/>
            <p14:sldId id="290"/>
            <p14:sldId id="291"/>
            <p14:sldId id="292"/>
            <p14:sldId id="293"/>
            <p14:sldId id="307"/>
            <p14:sldId id="308"/>
            <p14:sldId id="310"/>
            <p14:sldId id="311"/>
            <p14:sldId id="312"/>
            <p14:sldId id="316"/>
            <p14:sldId id="317"/>
            <p14:sldId id="313"/>
            <p14:sldId id="309"/>
            <p14:sldId id="303"/>
            <p14:sldId id="304"/>
            <p14:sldId id="305"/>
            <p14:sldId id="306"/>
            <p14:sldId id="314"/>
            <p14:sldId id="318"/>
            <p14:sldId id="324"/>
            <p14:sldId id="326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776" autoAdjust="0"/>
  </p:normalViewPr>
  <p:slideViewPr>
    <p:cSldViewPr>
      <p:cViewPr varScale="1">
        <p:scale>
          <a:sx n="52" d="100"/>
          <a:sy n="52" d="100"/>
        </p:scale>
        <p:origin x="104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CCE7F80-03F3-48B2-ADBA-27A4C06185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4A41663-5AF6-42D2-AC5D-56849365F0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BD27F-86C6-40D7-8E0A-7D68E28E6D3D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8A4706-88BA-444B-8E2F-0A113B6234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A825A9-7A7F-4B2F-BD3F-66A579EC99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F182-575B-463A-95D5-AF0800AD1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176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39CC4-89C8-4CC6-850A-2BD78971B4E3}" type="datetimeFigureOut">
              <a:rPr lang="ru-RU" smtClean="0"/>
              <a:t>08.04.2018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59A77-BC87-4144-9223-492FDA43D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0921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59A77-BC87-4144-9223-492FDA43DDC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525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C5B6E-D556-482F-892C-5B08E1E80C7C}" type="datetime1">
              <a:rPr lang="ru-RU" smtClean="0"/>
              <a:t>08.04.2018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CD258-410E-4CE0-829A-FFD90040CAB1}" type="datetime1">
              <a:rPr lang="ru-RU" smtClean="0"/>
              <a:t>08.04.2018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9F3E8-2904-425F-A1BF-72C65BFC68EE}" type="datetime1">
              <a:rPr lang="ru-RU" smtClean="0"/>
              <a:t>08.04.2018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4C00-5BC2-4028-A7AA-27BBBA6554FE}" type="datetime1">
              <a:rPr lang="ru-RU" smtClean="0"/>
              <a:t>08.04.2018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DF503-4225-4C2D-96FC-8BC8BBFB37AC}" type="datetime1">
              <a:rPr lang="ru-RU" smtClean="0"/>
              <a:t>08.04.2018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B960-EEAB-438D-B1C0-212BCC5D4E7E}" type="datetime1">
              <a:rPr lang="ru-RU" smtClean="0"/>
              <a:t>08.04.2018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6126-8C48-46CD-B91F-D00C0FD2E01E}" type="datetime1">
              <a:rPr lang="ru-RU" smtClean="0"/>
              <a:t>08.04.2018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28C6-D799-4C28-ADBC-A757B9484BDD}" type="datetime1">
              <a:rPr lang="ru-RU" smtClean="0"/>
              <a:t>08.04.2018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D8F56-5FBC-42F1-B395-0037534E41F2}" type="datetime1">
              <a:rPr lang="ru-RU" smtClean="0"/>
              <a:t>08.04.2018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200F-9DE1-4B64-BADA-BF44294E43E2}" type="datetime1">
              <a:rPr lang="ru-RU" smtClean="0"/>
              <a:t>08.04.2018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C7A7-BDE6-4920-A686-0E618910B0CE}" type="datetime1">
              <a:rPr lang="ru-RU" smtClean="0"/>
              <a:t>08.04.2018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71DF-05AB-4763-BAFD-C5EA18B55F4D}" type="datetime1">
              <a:rPr lang="ru-RU" smtClean="0"/>
              <a:t>08.04.2018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508818-BB28-496C-BBF6-4329C83C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429000"/>
            <a:ext cx="5328592" cy="40497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4B47BA-3DDC-445F-A1F1-BB9597746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24" y="1484784"/>
            <a:ext cx="3200752" cy="3200752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6CD8137-9CA1-443C-AA03-E99A7BEE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4A146-7E83-4E89-B202-59D6A64B6502}"/>
              </a:ext>
            </a:extLst>
          </p:cNvPr>
          <p:cNvSpPr txBox="1"/>
          <p:nvPr/>
        </p:nvSpPr>
        <p:spPr>
          <a:xfrm>
            <a:off x="467544" y="188920"/>
            <a:ext cx="8219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Comparison of Maserati S.p.A. and Aston Martin Lagonda</a:t>
            </a:r>
            <a:endParaRPr lang="ru-RU" sz="3200" dirty="0"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EAB78-2944-449D-BC74-842987BF1051}"/>
              </a:ext>
            </a:extLst>
          </p:cNvPr>
          <p:cNvSpPr txBox="1"/>
          <p:nvPr/>
        </p:nvSpPr>
        <p:spPr>
          <a:xfrm>
            <a:off x="323528" y="5838083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A. Zaitsev, </a:t>
            </a:r>
            <a:b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V. </a:t>
            </a:r>
            <a:r>
              <a:rPr lang="en-US" sz="2400" dirty="0" err="1">
                <a:latin typeface="Aharoni" panose="02010803020104030203" pitchFamily="2" charset="-79"/>
                <a:cs typeface="Aharoni" panose="02010803020104030203" pitchFamily="2" charset="-79"/>
              </a:rPr>
              <a:t>Gutnik</a:t>
            </a:r>
            <a:endParaRPr lang="ru-RU" sz="2400" dirty="0">
              <a:cs typeface="Aharoni" panose="02010803020104030203" pitchFamily="2" charset="-79"/>
            </a:endParaRP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5C3FFB42-17AD-40FA-A890-A831F596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8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1399496" y="2497976"/>
            <a:ext cx="63450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endParaRPr lang="ru-RU" sz="11500" dirty="0">
              <a:cs typeface="Aharoni" panose="02010803020104030203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9862EA-7C2F-4A04-BA2E-5AAF203F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78DC83-5ECE-40DC-8F98-601F5F1A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29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9F6DB3-E162-46C6-AAA9-721B7AEC8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6" y="854494"/>
            <a:ext cx="8129448" cy="5430217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91ECC33-9FB2-4B97-8710-B4F93CB8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021068-902F-47B4-90E8-DD9FC71F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6D378-1E43-4169-8E42-0FF134E33B10}"/>
              </a:ext>
            </a:extLst>
          </p:cNvPr>
          <p:cNvSpPr txBox="1"/>
          <p:nvPr/>
        </p:nvSpPr>
        <p:spPr>
          <a:xfrm>
            <a:off x="186023" y="168154"/>
            <a:ext cx="87719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Alfieri brothers, founders, near first Maserati office</a:t>
            </a:r>
            <a:b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ru-RU" sz="28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771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8388B1-AA61-4E1D-9271-4E4BC67F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763372"/>
            <a:ext cx="7992888" cy="5331256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B98C0E2-4099-4F43-9B22-27E31570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0C0331-278E-4670-B9F1-ACEF2046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B05AD-9968-4909-B90B-BD545D5A1A75}"/>
              </a:ext>
            </a:extLst>
          </p:cNvPr>
          <p:cNvSpPr txBox="1"/>
          <p:nvPr/>
        </p:nvSpPr>
        <p:spPr>
          <a:xfrm>
            <a:off x="1877191" y="136525"/>
            <a:ext cx="538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Modern HQ of Maserati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4893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53BDEA-30C4-4CDC-9851-3571D51E6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96" y="863815"/>
            <a:ext cx="3121981" cy="4489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1050F8-0B18-4C89-9EE4-68D5D083F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32" y="863814"/>
            <a:ext cx="3121981" cy="4489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B5B3B8-3F31-4599-93D1-29206C93C583}"/>
              </a:ext>
            </a:extLst>
          </p:cNvPr>
          <p:cNvSpPr txBox="1"/>
          <p:nvPr/>
        </p:nvSpPr>
        <p:spPr>
          <a:xfrm>
            <a:off x="608860" y="5388314"/>
            <a:ext cx="32544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LIONEL MARTIN</a:t>
            </a:r>
            <a:b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1878-1945</a:t>
            </a:r>
            <a:endParaRPr lang="ru-RU" sz="3200" dirty="0"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AA8AB-59BD-4BD6-95DA-D1CB300DA591}"/>
              </a:ext>
            </a:extLst>
          </p:cNvPr>
          <p:cNvSpPr txBox="1"/>
          <p:nvPr/>
        </p:nvSpPr>
        <p:spPr>
          <a:xfrm>
            <a:off x="4898270" y="5342148"/>
            <a:ext cx="37946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ROBERT BAMFORD</a:t>
            </a:r>
            <a:b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1883-1942</a:t>
            </a:r>
            <a:endParaRPr lang="ru-RU" sz="3200" dirty="0">
              <a:cs typeface="Aharoni" panose="02010803020104030203" pitchFamily="2" charset="-79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870C79E-3A70-4546-AB89-27F30C2C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ADB7A9-8034-47C6-9A05-D1471CA3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3CD8FE-E362-4BFF-8E09-627E26AC0B21}"/>
              </a:ext>
            </a:extLst>
          </p:cNvPr>
          <p:cNvSpPr txBox="1"/>
          <p:nvPr/>
        </p:nvSpPr>
        <p:spPr>
          <a:xfrm>
            <a:off x="1717693" y="182540"/>
            <a:ext cx="5708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Founders of Aston Martin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5375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2008A5-DE10-40CB-B458-15F0AB1AC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655"/>
            <a:ext cx="9144000" cy="498348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1EF9111-DA84-4B86-B631-0A109BA8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BDE09D-D686-4E55-BA34-33826C6F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14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BC7C7C-5B0F-4ED0-9D63-A7BEAB7CA2FB}"/>
              </a:ext>
            </a:extLst>
          </p:cNvPr>
          <p:cNvSpPr/>
          <p:nvPr/>
        </p:nvSpPr>
        <p:spPr>
          <a:xfrm>
            <a:off x="537220" y="209262"/>
            <a:ext cx="8069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 of the first Martin’s in the race, 1922</a:t>
            </a:r>
            <a:endParaRPr lang="ru-RU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0701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E3583-D7A6-4A15-9AAA-247928561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33" y="855625"/>
            <a:ext cx="6827934" cy="536640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C4ED721-020C-48B3-867E-CCBB75642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74EE1C-6EFA-45B3-957E-2DC62E88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A9DDD-E5EC-4EBA-9D54-947661CC140B}"/>
              </a:ext>
            </a:extLst>
          </p:cNvPr>
          <p:cNvSpPr txBox="1"/>
          <p:nvPr/>
        </p:nvSpPr>
        <p:spPr>
          <a:xfrm>
            <a:off x="251520" y="136525"/>
            <a:ext cx="9018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latin typeface="Aharoni" panose="02010803020104030203" pitchFamily="2" charset="-79"/>
                <a:cs typeface="Aharoni" panose="02010803020104030203" pitchFamily="2" charset="-79"/>
              </a:rPr>
              <a:t>David Brown, owner of Aston Martin, 1947-1972</a:t>
            </a:r>
            <a:endParaRPr lang="ru-RU" sz="31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466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C5ADE5-D969-41F0-B62B-819DDDF6C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" y="0"/>
            <a:ext cx="9175787" cy="6093296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86053CD-1C46-4DA9-9307-E1DE6A2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43D314-E9EF-4663-A161-0F0865B4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E5DB1-69C0-40A1-9C34-5D2C815092F0}"/>
              </a:ext>
            </a:extLst>
          </p:cNvPr>
          <p:cNvSpPr txBox="1"/>
          <p:nvPr/>
        </p:nvSpPr>
        <p:spPr>
          <a:xfrm>
            <a:off x="3286231" y="768571"/>
            <a:ext cx="2571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2, 1950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0001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895031-41FC-4D70-AFED-80EF531BA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72" y="-459432"/>
            <a:ext cx="7624453" cy="476951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BD76C4-84E0-4F6D-8B7A-CBCAC14BFBD3}"/>
              </a:ext>
            </a:extLst>
          </p:cNvPr>
          <p:cNvSpPr/>
          <p:nvPr/>
        </p:nvSpPr>
        <p:spPr>
          <a:xfrm>
            <a:off x="544989" y="3429000"/>
            <a:ext cx="78392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Owned 75% of </a:t>
            </a: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Aston Martin in 1987,</a:t>
            </a: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100% in 1993</a:t>
            </a:r>
            <a:endParaRPr lang="ru-RU" sz="5400" dirty="0">
              <a:cs typeface="Aharoni" panose="02010803020104030203" pitchFamily="2" charset="-79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7742F-A5A1-4226-8BDC-8C356F87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6D656A4-113D-4323-9FB9-4C093B59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82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53A48E-E013-45E5-A806-5516C6D70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5" y="1340768"/>
            <a:ext cx="8554509" cy="164933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BD76C4-84E0-4F6D-8B7A-CBCAC14BFBD3}"/>
              </a:ext>
            </a:extLst>
          </p:cNvPr>
          <p:cNvSpPr/>
          <p:nvPr/>
        </p:nvSpPr>
        <p:spPr>
          <a:xfrm>
            <a:off x="652381" y="3208908"/>
            <a:ext cx="78392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Aharoni" panose="02010803020104030203" pitchFamily="2" charset="-79"/>
                <a:cs typeface="Aharoni" panose="02010803020104030203" pitchFamily="2" charset="-79"/>
              </a:rPr>
              <a:t>Bought AM for 475000000 £ in 2007</a:t>
            </a:r>
            <a:endParaRPr lang="ru-RU" sz="7200" dirty="0">
              <a:cs typeface="Aharoni" panose="02010803020104030203" pitchFamily="2" charset="-79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8D879CC-990E-4824-84F1-CC0CD767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569325-8716-4A40-94AE-3301B3C8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78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BD76C4-84E0-4F6D-8B7A-CBCAC14BFBD3}"/>
              </a:ext>
            </a:extLst>
          </p:cNvPr>
          <p:cNvSpPr/>
          <p:nvPr/>
        </p:nvSpPr>
        <p:spPr>
          <a:xfrm>
            <a:off x="652382" y="3638178"/>
            <a:ext cx="78392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Aharoni" panose="02010803020104030203" pitchFamily="2" charset="-79"/>
                <a:cs typeface="Aharoni" panose="02010803020104030203" pitchFamily="2" charset="-79"/>
              </a:rPr>
              <a:t>Bought 5% of AM in 2013</a:t>
            </a:r>
            <a:endParaRPr lang="ru-RU" sz="7200" dirty="0">
              <a:cs typeface="Aharoni" panose="02010803020104030203" pitchFamily="2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8EEE1-B9D6-4CE5-B694-E5892AE055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49533"/>
            <a:ext cx="8319882" cy="1278797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5B4CAA-C97C-4F61-84DF-4C8B85C08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9F1910-9028-4DE2-8645-18C89C8D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84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8BB4D97-60BD-4C01-A95A-36A68BC2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PLAN:</a:t>
            </a:r>
            <a:endParaRPr lang="ru-RU" sz="5400" dirty="0">
              <a:cs typeface="Aharoni" panose="02010803020104030203" pitchFamily="2" charset="-79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E203D64-AF6F-4679-A53A-1D07A7BA4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4682"/>
            <a:ext cx="8229600" cy="452596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Quick review of the Maserati and Aston Martin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History, current development and future plans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  <a:endParaRPr lang="ru-RU" sz="4400" dirty="0">
              <a:cs typeface="Aharoni" panose="02010803020104030203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9862EA-7C2F-4A04-BA2E-5AAF203F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78DC83-5ECE-40DC-8F98-601F5F1A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27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393612" y="2967335"/>
            <a:ext cx="8356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COMPANYS’ OBJECTIVES</a:t>
            </a:r>
            <a:endParaRPr lang="ru-RU" sz="5400" dirty="0">
              <a:cs typeface="Aharoni" panose="02010803020104030203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421AED5-8851-4E3B-A624-E9AE82BA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FC9D3-E410-40A3-AD01-8BC893BD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357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31AB49-EC73-4706-8DE1-BF8C90C4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0" y="709581"/>
            <a:ext cx="8145119" cy="5438837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264EF2F-BEA1-4D98-AF7D-B73CE150E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050A37-D0C9-48FE-82EC-72B46EAC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21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FE3CC98-7352-4713-8DD7-19C1E02E0E71}"/>
              </a:ext>
            </a:extLst>
          </p:cNvPr>
          <p:cNvSpPr/>
          <p:nvPr/>
        </p:nvSpPr>
        <p:spPr>
          <a:xfrm>
            <a:off x="2699792" y="4869160"/>
            <a:ext cx="5772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Luxury, sports and style cast in exclusive cars</a:t>
            </a:r>
            <a:endParaRPr lang="ru-RU" sz="32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A0FE99A-EE94-4C87-A95F-2638F249ABEF}"/>
              </a:ext>
            </a:extLst>
          </p:cNvPr>
          <p:cNvSpPr/>
          <p:nvPr/>
        </p:nvSpPr>
        <p:spPr>
          <a:xfrm>
            <a:off x="2123728" y="4641"/>
            <a:ext cx="5772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Maserati objectives</a:t>
            </a:r>
            <a:endParaRPr lang="ru-RU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5132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085A3D-C315-405C-9C7B-3E138D056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350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77914DE-B102-4715-94C9-C2C81996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02E2E0-6823-4EE6-B33C-498EB664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22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ACD381C-C397-4A88-8FFD-CDDA0934A4EC}"/>
              </a:ext>
            </a:extLst>
          </p:cNvPr>
          <p:cNvSpPr/>
          <p:nvPr/>
        </p:nvSpPr>
        <p:spPr>
          <a:xfrm>
            <a:off x="2555776" y="1196752"/>
            <a:ext cx="6248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Andrew Palmer, </a:t>
            </a:r>
            <a:b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CEO of </a:t>
            </a:r>
            <a:b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Aston Martin</a:t>
            </a:r>
            <a:endParaRPr lang="ru-RU" sz="36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37C7781-516D-4CC2-B3C3-D7E901BA7055}"/>
              </a:ext>
            </a:extLst>
          </p:cNvPr>
          <p:cNvSpPr/>
          <p:nvPr/>
        </p:nvSpPr>
        <p:spPr>
          <a:xfrm>
            <a:off x="3511136" y="5390920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Sustainable luxury business</a:t>
            </a:r>
            <a:endParaRPr lang="ru-RU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haroni" panose="02010803020104030203" pitchFamily="2" charset="-79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18A0B0-8C0E-49FE-86BA-F2E6CE69BB95}"/>
              </a:ext>
            </a:extLst>
          </p:cNvPr>
          <p:cNvSpPr/>
          <p:nvPr/>
        </p:nvSpPr>
        <p:spPr>
          <a:xfrm>
            <a:off x="1907704" y="179685"/>
            <a:ext cx="6120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Aston Martin objectives</a:t>
            </a:r>
            <a:endParaRPr lang="ru-RU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292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711D26-4BE4-43C4-A1C6-D3E26541F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7342"/>
            <a:ext cx="9144000" cy="6095999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A893934-4075-498A-9D53-DDC4E4F8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3AEF3D-DEF8-4246-8BC6-501DBE1A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23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B0A45F-4476-40EA-B931-B8C40BFB6551}"/>
              </a:ext>
            </a:extLst>
          </p:cNvPr>
          <p:cNvSpPr/>
          <p:nvPr/>
        </p:nvSpPr>
        <p:spPr>
          <a:xfrm>
            <a:off x="1511660" y="692696"/>
            <a:ext cx="6120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“Environmental performance of Aston Martin is at the heart”</a:t>
            </a:r>
            <a:endParaRPr lang="ru-RU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356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739059" y="2921168"/>
            <a:ext cx="7665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TYPES OF PRODUCTS</a:t>
            </a:r>
            <a:endParaRPr lang="ru-RU" sz="6000" dirty="0">
              <a:cs typeface="Aharoni" panose="02010803020104030203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421AED5-8851-4E3B-A624-E9AE82BA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FC9D3-E410-40A3-AD01-8BC893BD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76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30974-88E0-4E8D-8DAB-C2B85C7420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982231"/>
            <a:ext cx="7812360" cy="5212309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E0738AD-78F8-4CFD-83F2-CFADDCF8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A0DD5A-8994-423E-9225-582CC979C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B55C7-DD21-4103-AF3F-515F9F79B168}"/>
              </a:ext>
            </a:extLst>
          </p:cNvPr>
          <p:cNvSpPr txBox="1"/>
          <p:nvPr/>
        </p:nvSpPr>
        <p:spPr>
          <a:xfrm>
            <a:off x="2801323" y="218336"/>
            <a:ext cx="3541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Maserati Ghibli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413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78ECB-3519-4EE0-B217-5916D0AA2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2" y="871164"/>
            <a:ext cx="7875775" cy="5230007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5410085-C971-45B2-97CA-0A03E0C16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4C9D28-24E5-46A0-909D-32444F57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25BDA-6F98-45C6-BC9A-205209319D85}"/>
              </a:ext>
            </a:extLst>
          </p:cNvPr>
          <p:cNvSpPr txBox="1"/>
          <p:nvPr/>
        </p:nvSpPr>
        <p:spPr>
          <a:xfrm>
            <a:off x="2586522" y="218336"/>
            <a:ext cx="397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Maserati Levante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6357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18CAED-E876-44F7-AE1F-896A64AA5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6B88DD0-0788-4878-B65C-181BAB94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CC461-1D3F-4AD3-A309-4B1C6AF2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123E3-75CB-4CD9-8D59-1B5DFA41B209}"/>
              </a:ext>
            </a:extLst>
          </p:cNvPr>
          <p:cNvSpPr txBox="1"/>
          <p:nvPr/>
        </p:nvSpPr>
        <p:spPr>
          <a:xfrm>
            <a:off x="1999821" y="218336"/>
            <a:ext cx="514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Maserati </a:t>
            </a:r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Quattroporte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7301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6B88DD0-0788-4878-B65C-181BAB94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CC461-1D3F-4AD3-A309-4B1C6AF2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123E3-75CB-4CD9-8D59-1B5DFA41B209}"/>
              </a:ext>
            </a:extLst>
          </p:cNvPr>
          <p:cNvSpPr txBox="1"/>
          <p:nvPr/>
        </p:nvSpPr>
        <p:spPr>
          <a:xfrm>
            <a:off x="1978982" y="178484"/>
            <a:ext cx="518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Maserati Gran Turismo</a:t>
            </a:r>
            <a:endParaRPr lang="ru-RU" sz="3600" dirty="0">
              <a:cs typeface="Aharoni" panose="02010803020104030203" pitchFamily="2" charset="-79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171752-2231-4E7C-A7C0-CF349174D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18" y="939308"/>
            <a:ext cx="7472764" cy="497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9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222CC-BEE3-4E44-BA49-6C600EC3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095"/>
            <a:ext cx="9144000" cy="533781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104E281-CD76-45F3-B334-48056455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9AB17D-A5B5-4E15-BD68-FB1BDF12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A0376-1980-4853-97D6-2BFF356F9FF5}"/>
              </a:ext>
            </a:extLst>
          </p:cNvPr>
          <p:cNvSpPr txBox="1"/>
          <p:nvPr/>
        </p:nvSpPr>
        <p:spPr>
          <a:xfrm>
            <a:off x="2107222" y="136525"/>
            <a:ext cx="4929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Maserati Gran </a:t>
            </a:r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Cabrio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2132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592608" y="1536174"/>
            <a:ext cx="79587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Aharoni" panose="02010803020104030203" pitchFamily="2" charset="-79"/>
                <a:cs typeface="Aharoni" panose="02010803020104030203" pitchFamily="2" charset="-79"/>
              </a:rPr>
              <a:t>QUICK REVIEW OF THE COMPANIES</a:t>
            </a:r>
            <a:endParaRPr lang="ru-RU" sz="8000" dirty="0">
              <a:cs typeface="Aharoni" panose="02010803020104030203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9862EA-7C2F-4A04-BA2E-5AAF203F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78DC83-5ECE-40DC-8F98-601F5F1A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323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5C3C8B-3A8E-48FA-9B10-55E1E16A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3"/>
          <a:stretch/>
        </p:blipFill>
        <p:spPr>
          <a:xfrm>
            <a:off x="314653" y="771277"/>
            <a:ext cx="8514692" cy="5428248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FC29577-76CA-4BDA-94DA-896AAA0F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EEEAE9-F5F9-412C-8A6F-53A2E7C0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061F0-868E-4BB8-9AFB-7FD386A880A4}"/>
              </a:ext>
            </a:extLst>
          </p:cNvPr>
          <p:cNvSpPr txBox="1"/>
          <p:nvPr/>
        </p:nvSpPr>
        <p:spPr>
          <a:xfrm>
            <a:off x="1340185" y="144458"/>
            <a:ext cx="6463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Aston Martin’s current range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2740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331896" y="2875002"/>
            <a:ext cx="84802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haroni" panose="02010803020104030203" pitchFamily="2" charset="-79"/>
                <a:cs typeface="Aharoni" panose="02010803020104030203" pitchFamily="2" charset="-79"/>
              </a:rPr>
              <a:t>LOGO AND SLOGAN</a:t>
            </a:r>
            <a:endParaRPr lang="ru-RU" sz="6600" dirty="0">
              <a:cs typeface="Aharoni" panose="02010803020104030203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F6D367-D0AA-4C43-8013-5D9B91D3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514B17-9892-4F4D-8544-6BBB6F1D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248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378A1F-8295-4F93-B035-0AB8B11E1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53927"/>
            <a:ext cx="9144000" cy="6091537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E5E1646-2862-4F51-8CE1-2FC042EFF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4102DE-7108-427D-8F20-2B1A8F90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734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F48CFD-9441-4804-9859-5C7337C44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5140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5E47083-507C-4B86-A6B0-EE3BEFC6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02EA7E-4678-42B5-88DE-A590E533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BE0D3-27F5-46B5-A6D8-686C6456A01C}"/>
              </a:ext>
            </a:extLst>
          </p:cNvPr>
          <p:cNvSpPr txBox="1"/>
          <p:nvPr/>
        </p:nvSpPr>
        <p:spPr>
          <a:xfrm>
            <a:off x="136339" y="218336"/>
            <a:ext cx="887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Neptune’s Trident that inspired the logo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9370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C3B804-824C-4398-9A36-AE0839CE5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660"/>
            <a:ext cx="9144000" cy="467868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36FFEDA-9C0B-4F67-992C-7C812D5B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007E7B-7C3B-4847-8192-203448FE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7ACC8-79FD-4194-B050-CD97BC343C47}"/>
              </a:ext>
            </a:extLst>
          </p:cNvPr>
          <p:cNvSpPr txBox="1"/>
          <p:nvPr/>
        </p:nvSpPr>
        <p:spPr>
          <a:xfrm>
            <a:off x="2091196" y="218336"/>
            <a:ext cx="496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Aston Martin’s slogan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8266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3B2006-1447-4C14-80F0-AAE7A157C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8" y="721923"/>
            <a:ext cx="8874224" cy="5634427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042C6D6-C39E-468B-81D6-260446FD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A4AE5A-4019-438C-920F-AF55E61C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3BFDE-DAB7-4CAE-B309-9366671C6C76}"/>
              </a:ext>
            </a:extLst>
          </p:cNvPr>
          <p:cNvSpPr txBox="1"/>
          <p:nvPr/>
        </p:nvSpPr>
        <p:spPr>
          <a:xfrm>
            <a:off x="2408590" y="218336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AM’s logo changes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378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919397" y="2151727"/>
            <a:ext cx="730520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atin typeface="Aharoni" panose="02010803020104030203" pitchFamily="2" charset="-79"/>
                <a:cs typeface="Aharoni" panose="02010803020104030203" pitchFamily="2" charset="-79"/>
              </a:rPr>
              <a:t>CURRENT </a:t>
            </a:r>
            <a:br>
              <a:rPr lang="en-US" sz="80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000" dirty="0"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endParaRPr lang="ru-RU" sz="8000" dirty="0">
              <a:cs typeface="Aharoni" panose="02010803020104030203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B0C3F8A-2355-4AC8-9553-81565272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1F77B0-28B9-4C94-BDE9-5D1AC323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484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504DE9-81B2-4E1E-8594-95001C4EC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618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2CC31B6-85D8-4636-ACF7-AC7FCF1FD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0FAAEC-1168-4AD0-BF0F-767CA448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52893-395F-47F0-ADAF-77830D1286DF}"/>
              </a:ext>
            </a:extLst>
          </p:cNvPr>
          <p:cNvSpPr txBox="1"/>
          <p:nvPr/>
        </p:nvSpPr>
        <p:spPr>
          <a:xfrm>
            <a:off x="267790" y="218336"/>
            <a:ext cx="860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Maserati’s 100 000</a:t>
            </a:r>
            <a:r>
              <a:rPr lang="en-US" sz="3600" baseline="30000" dirty="0">
                <a:latin typeface="Aharoni" panose="02010803020104030203" pitchFamily="2" charset="-79"/>
                <a:cs typeface="Aharoni" panose="02010803020104030203" pitchFamily="2" charset="-79"/>
              </a:rPr>
              <a:t>th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car produced in 2017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47458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DF7F0D-E21C-4CF8-9A84-B22FB6D36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4" y="720316"/>
            <a:ext cx="8126052" cy="5417368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EDEA5EB-6ED5-4091-AE8B-BDB08086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C2B766-F097-4C1F-8928-3B65FCCA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F6D4F-03BD-4434-80CB-0DF84299567F}"/>
              </a:ext>
            </a:extLst>
          </p:cNvPr>
          <p:cNvSpPr txBox="1"/>
          <p:nvPr/>
        </p:nvSpPr>
        <p:spPr>
          <a:xfrm>
            <a:off x="308653" y="136525"/>
            <a:ext cx="852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Maserati’s Multi70 yacht for its sailing team</a:t>
            </a:r>
            <a:endParaRPr lang="ru-RU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72573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74556D-1C99-4FFC-9A66-6FE235121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B831D25-420D-482D-935A-ABA383B0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1E7FF9-4D69-410E-A16D-0443A1F8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39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5F44F-CE8B-4928-B277-BADF12E38390}"/>
              </a:ext>
            </a:extLst>
          </p:cNvPr>
          <p:cNvSpPr txBox="1"/>
          <p:nvPr/>
        </p:nvSpPr>
        <p:spPr>
          <a:xfrm>
            <a:off x="58894" y="857250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Aston Martin’s first all-new model for a decade, DB11, 2016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484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4B47BA-3DDC-445F-A1F1-BB9597746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60" y="1260660"/>
            <a:ext cx="4336680" cy="433668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A66AA97-DD4E-4AA7-BDCA-8E5F6660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Comparison of Maserati S.p.A. and Aston Martin Lagonda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B3701-206E-44C0-92B5-5FDE3A9D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A16C3-3AE2-4556-B34E-F3C41BA71369}"/>
              </a:ext>
            </a:extLst>
          </p:cNvPr>
          <p:cNvSpPr txBox="1"/>
          <p:nvPr/>
        </p:nvSpPr>
        <p:spPr>
          <a:xfrm>
            <a:off x="2677090" y="332656"/>
            <a:ext cx="3789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Maserati S.p.A.</a:t>
            </a:r>
            <a:endParaRPr lang="ru-RU" sz="40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85159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1187624" y="2841175"/>
            <a:ext cx="7242687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500" dirty="0">
                <a:latin typeface="Aharoni" panose="02010803020104030203" pitchFamily="2" charset="-79"/>
                <a:cs typeface="Aharoni" panose="02010803020104030203" pitchFamily="2" charset="-79"/>
              </a:rPr>
              <a:t>75%</a:t>
            </a:r>
            <a:br>
              <a:rPr lang="en-US" sz="72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7200" dirty="0">
                <a:latin typeface="Aharoni" panose="02010803020104030203" pitchFamily="2" charset="-79"/>
                <a:cs typeface="Aharoni" panose="02010803020104030203" pitchFamily="2" charset="-79"/>
              </a:rPr>
              <a:t>15 billiard rubles</a:t>
            </a:r>
            <a:endParaRPr lang="ru-RU" sz="7200" dirty="0">
              <a:cs typeface="Aharoni" panose="02010803020104030203" pitchFamily="2" charset="-79"/>
            </a:endParaRP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F16B2E0D-77F3-4A43-99B6-1BE37E774162}"/>
              </a:ext>
            </a:extLst>
          </p:cNvPr>
          <p:cNvSpPr/>
          <p:nvPr/>
        </p:nvSpPr>
        <p:spPr>
          <a:xfrm rot="16200000">
            <a:off x="886242" y="1152699"/>
            <a:ext cx="2800766" cy="2645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947F9D-BF3F-4072-A4AB-48ADF825C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4DC3FB-0AF8-481A-A6EA-0B73B394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DD54F-D50B-46C3-ACF5-D2E478A6222E}"/>
              </a:ext>
            </a:extLst>
          </p:cNvPr>
          <p:cNvSpPr txBox="1"/>
          <p:nvPr/>
        </p:nvSpPr>
        <p:spPr>
          <a:xfrm>
            <a:off x="3859560" y="470868"/>
            <a:ext cx="4320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DB11 </a:t>
            </a:r>
            <a:b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boosted AM’s car sales </a:t>
            </a:r>
            <a:b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in 2016 for</a:t>
            </a:r>
            <a:endParaRPr lang="ru-RU" sz="44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13887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950656" y="3011643"/>
            <a:ext cx="7242687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500" dirty="0">
                <a:latin typeface="Aharoni" panose="02010803020104030203" pitchFamily="2" charset="-79"/>
                <a:cs typeface="Aharoni" panose="02010803020104030203" pitchFamily="2" charset="-79"/>
              </a:rPr>
              <a:t>84%</a:t>
            </a:r>
            <a:br>
              <a:rPr lang="en-US" sz="72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7200" dirty="0">
                <a:latin typeface="Aharoni" panose="02010803020104030203" pitchFamily="2" charset="-79"/>
                <a:cs typeface="Aharoni" panose="02010803020104030203" pitchFamily="2" charset="-79"/>
              </a:rPr>
              <a:t>45 billiard rubles</a:t>
            </a:r>
            <a:endParaRPr lang="ru-RU" sz="7200" dirty="0">
              <a:cs typeface="Aharoni" panose="02010803020104030203" pitchFamily="2" charset="-79"/>
            </a:endParaRP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F16B2E0D-77F3-4A43-99B6-1BE37E774162}"/>
              </a:ext>
            </a:extLst>
          </p:cNvPr>
          <p:cNvSpPr/>
          <p:nvPr/>
        </p:nvSpPr>
        <p:spPr>
          <a:xfrm rot="16200000">
            <a:off x="878359" y="828898"/>
            <a:ext cx="3447100" cy="3888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5BD047-16D1-465A-A37F-493D3A91F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C371C1-B57C-4F4E-A2DC-1D74A487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C6BD0-66B2-4FB8-B1DC-BDFB524357A4}"/>
              </a:ext>
            </a:extLst>
          </p:cNvPr>
          <p:cNvSpPr txBox="1"/>
          <p:nvPr/>
        </p:nvSpPr>
        <p:spPr>
          <a:xfrm>
            <a:off x="4510590" y="543595"/>
            <a:ext cx="36827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2017, record nine-month result, revenues up</a:t>
            </a:r>
            <a:endParaRPr lang="ru-RU" sz="44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1300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49C052-4E66-4DFA-85A4-C1D5FD90AD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34" y="332656"/>
            <a:ext cx="4444532" cy="592472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677314D-A7E3-4DFF-8E1D-85ED6FBF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618892-21E9-44D4-BE6D-912E0AD7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595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02B8DD-5C53-45F3-BBAA-837C3CE0F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4" y="848603"/>
            <a:ext cx="8047212" cy="536323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03CC1AB-3ECB-4201-88AA-34D8091EC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6504BC-0396-4F93-B1C4-E82707170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659B1-103B-4B7F-98D7-952A62035C4C}"/>
              </a:ext>
            </a:extLst>
          </p:cNvPr>
          <p:cNvSpPr txBox="1"/>
          <p:nvPr/>
        </p:nvSpPr>
        <p:spPr>
          <a:xfrm>
            <a:off x="847322" y="130013"/>
            <a:ext cx="744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Aston Martin’s AM37 powerboat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1023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BE4E27-2B82-4B03-A656-B1FE5CB05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32" y="812343"/>
            <a:ext cx="8629136" cy="5207237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63CD2CC-D716-4E10-9CB4-54C82027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6CAA2-4562-4672-9963-A7C5133D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9EA1A-2643-4080-BCDB-99917005C3BE}"/>
              </a:ext>
            </a:extLst>
          </p:cNvPr>
          <p:cNvSpPr txBox="1"/>
          <p:nvPr/>
        </p:nvSpPr>
        <p:spPr>
          <a:xfrm>
            <a:off x="257432" y="146450"/>
            <a:ext cx="84772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Aston Martin’s new plant in St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Athan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b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ru-RU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3319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BA1E99-13C2-41E7-BB76-4A0D0C89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103"/>
            <a:ext cx="9144000" cy="5123793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2AFA67C-5007-49C4-BA50-F226701B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0CD00B-F515-4910-BA2D-9ADFA172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461DA3-332A-45DB-A323-9CAA7BC477BC}"/>
              </a:ext>
            </a:extLst>
          </p:cNvPr>
          <p:cNvSpPr txBox="1"/>
          <p:nvPr/>
        </p:nvSpPr>
        <p:spPr>
          <a:xfrm>
            <a:off x="333397" y="166012"/>
            <a:ext cx="8477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Aston Martin’s submarine Project Neptune</a:t>
            </a:r>
            <a:endParaRPr lang="ru-RU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0630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3BC827-CA5A-4A01-9BD5-34DEAD4B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22351"/>
            <a:ext cx="8115428" cy="2213298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EAD3545-CB8E-4DFC-901C-21718D0F3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70F7DE-4C50-4CD3-BE87-4082A522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4E586-629F-4E6E-918F-DF1767FD63A6}"/>
              </a:ext>
            </a:extLst>
          </p:cNvPr>
          <p:cNvSpPr txBox="1"/>
          <p:nvPr/>
        </p:nvSpPr>
        <p:spPr>
          <a:xfrm>
            <a:off x="333397" y="827225"/>
            <a:ext cx="8477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Aston Martin’s partnership with</a:t>
            </a:r>
            <a:endParaRPr lang="ru-RU" sz="40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4003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FE17B3-C037-45A8-AC69-08233BC5B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982"/>
            <a:ext cx="9144000" cy="5140036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CE021E2-E2C3-4821-8AA5-4CFF4FEB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1A1392-803B-43EF-8D51-6758E95A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BE50D-5350-45A3-8F8E-D64EB7B750A3}"/>
              </a:ext>
            </a:extLst>
          </p:cNvPr>
          <p:cNvSpPr txBox="1"/>
          <p:nvPr/>
        </p:nvSpPr>
        <p:spPr>
          <a:xfrm>
            <a:off x="333397" y="166012"/>
            <a:ext cx="8477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Aston Martin’s 66-storey tower in Miami</a:t>
            </a:r>
            <a:endParaRPr lang="ru-RU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35475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904168" y="2644170"/>
            <a:ext cx="7335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haroni" panose="02010803020104030203" pitchFamily="2" charset="-79"/>
                <a:cs typeface="Aharoni" panose="02010803020104030203" pitchFamily="2" charset="-79"/>
              </a:rPr>
              <a:t>MARKETING</a:t>
            </a:r>
            <a:endParaRPr lang="ru-RU" sz="9600" dirty="0">
              <a:cs typeface="Aharoni" panose="02010803020104030203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428889F-80FA-4A28-BE6C-CFABEF51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388FA5-9FCA-4CE7-80CC-6DDED4FB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235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1768061" y="344199"/>
            <a:ext cx="57518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  <a:endParaRPr lang="ru-RU" sz="9600" dirty="0">
              <a:cs typeface="Aharoni" panose="02010803020104030203" pitchFamily="2" charset="-79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6D4FFD9-9EFA-4513-8E8C-FD64847D2291}"/>
              </a:ext>
            </a:extLst>
          </p:cNvPr>
          <p:cNvCxnSpPr>
            <a:cxnSpLocks/>
          </p:cNvCxnSpPr>
          <p:nvPr/>
        </p:nvCxnSpPr>
        <p:spPr>
          <a:xfrm>
            <a:off x="4572000" y="2204864"/>
            <a:ext cx="0" cy="4464496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35A4993-6274-40CD-BCDD-27851F7A1E5E}"/>
              </a:ext>
            </a:extLst>
          </p:cNvPr>
          <p:cNvCxnSpPr>
            <a:cxnSpLocks/>
          </p:cNvCxnSpPr>
          <p:nvPr/>
        </p:nvCxnSpPr>
        <p:spPr>
          <a:xfrm>
            <a:off x="251520" y="2204864"/>
            <a:ext cx="8640960" cy="0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F3C8F3-48CC-413F-81D9-9CAAABAB7B1D}"/>
              </a:ext>
            </a:extLst>
          </p:cNvPr>
          <p:cNvSpPr/>
          <p:nvPr/>
        </p:nvSpPr>
        <p:spPr>
          <a:xfrm>
            <a:off x="685054" y="2357371"/>
            <a:ext cx="35157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MASERATI</a:t>
            </a:r>
            <a:endParaRPr lang="ru-RU" sz="5400" dirty="0">
              <a:cs typeface="Aharoni" panose="02010803020104030203" pitchFamily="2" charset="-79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820A1-C1FF-409A-A794-75E93FEBEF76}"/>
              </a:ext>
            </a:extLst>
          </p:cNvPr>
          <p:cNvSpPr/>
          <p:nvPr/>
        </p:nvSpPr>
        <p:spPr>
          <a:xfrm>
            <a:off x="4811794" y="2495870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ASTON MARTIN</a:t>
            </a:r>
            <a:endParaRPr lang="ru-RU" sz="3600" dirty="0">
              <a:cs typeface="Aharoni" panose="02010803020104030203" pitchFamily="2" charset="-79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7363822-F008-4FE7-9C96-43D01434E8FA}"/>
              </a:ext>
            </a:extLst>
          </p:cNvPr>
          <p:cNvCxnSpPr>
            <a:cxnSpLocks/>
          </p:cNvCxnSpPr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84804D-9CEA-44CE-9A58-A9310E33DBD0}"/>
              </a:ext>
            </a:extLst>
          </p:cNvPr>
          <p:cNvSpPr/>
          <p:nvPr/>
        </p:nvSpPr>
        <p:spPr>
          <a:xfrm>
            <a:off x="467544" y="3585715"/>
            <a:ext cx="40324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QUALITY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CONSUMING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HIGH-END</a:t>
            </a:r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D7084F-B58C-47EF-AD20-C43F732360F2}"/>
              </a:ext>
            </a:extLst>
          </p:cNvPr>
          <p:cNvSpPr/>
          <p:nvPr/>
        </p:nvSpPr>
        <p:spPr>
          <a:xfrm>
            <a:off x="4644009" y="3585715"/>
            <a:ext cx="40324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QUALITY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CONSUMING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HIGH-END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WIDER RANGE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COLLABS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PRODUCTION</a:t>
            </a:r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8D9C08-E29A-45F9-A188-E609EA33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9317B8-D01B-4AC1-8722-31AEC920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40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14A688-49C7-4C5C-8DFD-E9F5A0D7B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320"/>
            <a:ext cx="9144000" cy="478536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C4DA753-BD25-47A2-9182-9466EE4E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7824" y="6356349"/>
            <a:ext cx="3096344" cy="365125"/>
          </a:xfrm>
        </p:spPr>
        <p:txBody>
          <a:bodyPr/>
          <a:lstStyle/>
          <a:p>
            <a:r>
              <a:rPr lang="en-US">
                <a:cs typeface="Aharoni" panose="02010803020104030203" pitchFamily="2" charset="-79"/>
              </a:rPr>
              <a:t>Comparison of Maserati S.p.A. and Aston Martin Lagonda</a:t>
            </a:r>
            <a:endParaRPr lang="ru-RU" dirty="0">
              <a:cs typeface="Aharoni" panose="02010803020104030203" pitchFamily="2" charset="-79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AFAF28-6EA2-475D-8CD0-DF66D70F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cs typeface="Aharoni" panose="02010803020104030203" pitchFamily="2" charset="-79"/>
              </a:rPr>
              <a:t>5</a:t>
            </a:r>
            <a:endParaRPr lang="ru-RU" dirty="0"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D29B9-B5B5-4B15-8811-E14AC29215DF}"/>
              </a:ext>
            </a:extLst>
          </p:cNvPr>
          <p:cNvSpPr txBox="1"/>
          <p:nvPr/>
        </p:nvSpPr>
        <p:spPr>
          <a:xfrm>
            <a:off x="467544" y="136525"/>
            <a:ext cx="8446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Maserati on Indianapolis </a:t>
            </a:r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500, 1939 </a:t>
            </a:r>
            <a:endParaRPr lang="ru-RU" sz="40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60596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2939054" y="344199"/>
            <a:ext cx="34099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haroni" panose="02010803020104030203" pitchFamily="2" charset="-79"/>
                <a:cs typeface="Aharoni" panose="02010803020104030203" pitchFamily="2" charset="-79"/>
              </a:rPr>
              <a:t>PRICE</a:t>
            </a:r>
            <a:endParaRPr lang="ru-RU" sz="9600" dirty="0">
              <a:cs typeface="Aharoni" panose="02010803020104030203" pitchFamily="2" charset="-79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6D4FFD9-9EFA-4513-8E8C-FD64847D2291}"/>
              </a:ext>
            </a:extLst>
          </p:cNvPr>
          <p:cNvCxnSpPr>
            <a:cxnSpLocks/>
          </p:cNvCxnSpPr>
          <p:nvPr/>
        </p:nvCxnSpPr>
        <p:spPr>
          <a:xfrm>
            <a:off x="4572000" y="2204864"/>
            <a:ext cx="0" cy="4464496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35A4993-6274-40CD-BCDD-27851F7A1E5E}"/>
              </a:ext>
            </a:extLst>
          </p:cNvPr>
          <p:cNvCxnSpPr>
            <a:cxnSpLocks/>
          </p:cNvCxnSpPr>
          <p:nvPr/>
        </p:nvCxnSpPr>
        <p:spPr>
          <a:xfrm>
            <a:off x="251520" y="2204864"/>
            <a:ext cx="8640960" cy="0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F3C8F3-48CC-413F-81D9-9CAAABAB7B1D}"/>
              </a:ext>
            </a:extLst>
          </p:cNvPr>
          <p:cNvSpPr/>
          <p:nvPr/>
        </p:nvSpPr>
        <p:spPr>
          <a:xfrm>
            <a:off x="685054" y="2357371"/>
            <a:ext cx="35157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MASERATI</a:t>
            </a:r>
            <a:endParaRPr lang="ru-RU" sz="5400" dirty="0">
              <a:cs typeface="Aharoni" panose="02010803020104030203" pitchFamily="2" charset="-79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820A1-C1FF-409A-A794-75E93FEBEF76}"/>
              </a:ext>
            </a:extLst>
          </p:cNvPr>
          <p:cNvSpPr/>
          <p:nvPr/>
        </p:nvSpPr>
        <p:spPr>
          <a:xfrm>
            <a:off x="4811794" y="2495870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ASTON MARTIN</a:t>
            </a:r>
            <a:endParaRPr lang="ru-RU" sz="3600" dirty="0">
              <a:cs typeface="Aharoni" panose="02010803020104030203" pitchFamily="2" charset="-79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7363822-F008-4FE7-9C96-43D01434E8FA}"/>
              </a:ext>
            </a:extLst>
          </p:cNvPr>
          <p:cNvCxnSpPr>
            <a:cxnSpLocks/>
          </p:cNvCxnSpPr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84804D-9CEA-44CE-9A58-A9310E33DBD0}"/>
              </a:ext>
            </a:extLst>
          </p:cNvPr>
          <p:cNvSpPr/>
          <p:nvPr/>
        </p:nvSpPr>
        <p:spPr>
          <a:xfrm>
            <a:off x="467544" y="3585715"/>
            <a:ext cx="39604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EXPENSIVE</a:t>
            </a:r>
            <a:b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 5 MILLION RUBLES</a:t>
            </a:r>
            <a:endParaRPr lang="ru-RU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D7084F-B58C-47EF-AD20-C43F732360F2}"/>
              </a:ext>
            </a:extLst>
          </p:cNvPr>
          <p:cNvSpPr/>
          <p:nvPr/>
        </p:nvSpPr>
        <p:spPr>
          <a:xfrm>
            <a:off x="4716020" y="3585715"/>
            <a:ext cx="39604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EXPENSIVE </a:t>
            </a:r>
            <a:b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11,5 TO 240</a:t>
            </a:r>
            <a:endParaRPr lang="ru-RU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BCF090-6A9B-47DB-B41D-7ED6166F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57E146-6B05-436D-BC6F-56421184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244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2792381" y="344199"/>
            <a:ext cx="37032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haroni" panose="02010803020104030203" pitchFamily="2" charset="-79"/>
                <a:cs typeface="Aharoni" panose="02010803020104030203" pitchFamily="2" charset="-79"/>
              </a:rPr>
              <a:t>PLACE</a:t>
            </a:r>
            <a:endParaRPr lang="ru-RU" sz="9600" dirty="0">
              <a:cs typeface="Aharoni" panose="02010803020104030203" pitchFamily="2" charset="-79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6D4FFD9-9EFA-4513-8E8C-FD64847D2291}"/>
              </a:ext>
            </a:extLst>
          </p:cNvPr>
          <p:cNvCxnSpPr>
            <a:cxnSpLocks/>
          </p:cNvCxnSpPr>
          <p:nvPr/>
        </p:nvCxnSpPr>
        <p:spPr>
          <a:xfrm>
            <a:off x="4572000" y="2204864"/>
            <a:ext cx="0" cy="4464496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35A4993-6274-40CD-BCDD-27851F7A1E5E}"/>
              </a:ext>
            </a:extLst>
          </p:cNvPr>
          <p:cNvCxnSpPr>
            <a:cxnSpLocks/>
          </p:cNvCxnSpPr>
          <p:nvPr/>
        </p:nvCxnSpPr>
        <p:spPr>
          <a:xfrm>
            <a:off x="251520" y="2204864"/>
            <a:ext cx="8640960" cy="0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F3C8F3-48CC-413F-81D9-9CAAABAB7B1D}"/>
              </a:ext>
            </a:extLst>
          </p:cNvPr>
          <p:cNvSpPr/>
          <p:nvPr/>
        </p:nvSpPr>
        <p:spPr>
          <a:xfrm>
            <a:off x="685054" y="2357371"/>
            <a:ext cx="35157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MASERATI</a:t>
            </a:r>
            <a:endParaRPr lang="ru-RU" sz="5400" dirty="0">
              <a:cs typeface="Aharoni" panose="02010803020104030203" pitchFamily="2" charset="-79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820A1-C1FF-409A-A794-75E93FEBEF76}"/>
              </a:ext>
            </a:extLst>
          </p:cNvPr>
          <p:cNvSpPr/>
          <p:nvPr/>
        </p:nvSpPr>
        <p:spPr>
          <a:xfrm>
            <a:off x="4811794" y="2495870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ASTON MARTIN</a:t>
            </a:r>
            <a:endParaRPr lang="ru-RU" sz="3600" dirty="0">
              <a:cs typeface="Aharoni" panose="02010803020104030203" pitchFamily="2" charset="-79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7363822-F008-4FE7-9C96-43D01434E8FA}"/>
              </a:ext>
            </a:extLst>
          </p:cNvPr>
          <p:cNvCxnSpPr>
            <a:cxnSpLocks/>
          </p:cNvCxnSpPr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84804D-9CEA-44CE-9A58-A9310E33DBD0}"/>
              </a:ext>
            </a:extLst>
          </p:cNvPr>
          <p:cNvSpPr/>
          <p:nvPr/>
        </p:nvSpPr>
        <p:spPr>
          <a:xfrm>
            <a:off x="467544" y="3585715"/>
            <a:ext cx="39604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SHIPS WORLDWIDE</a:t>
            </a:r>
            <a:b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PLANTS</a:t>
            </a:r>
            <a:endParaRPr lang="ru-RU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D7084F-B58C-47EF-AD20-C43F732360F2}"/>
              </a:ext>
            </a:extLst>
          </p:cNvPr>
          <p:cNvSpPr/>
          <p:nvPr/>
        </p:nvSpPr>
        <p:spPr>
          <a:xfrm>
            <a:off x="4716020" y="3585715"/>
            <a:ext cx="396043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SHIPS WORLDWIDE</a:t>
            </a:r>
            <a:b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 ON MIDEAST</a:t>
            </a:r>
            <a:b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PLANTS</a:t>
            </a:r>
            <a:b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0AB781-F563-4A75-8527-94E4ABEE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FD896-988A-4EB5-8ACC-E7621532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278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744546" y="344199"/>
            <a:ext cx="7798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haroni" panose="02010803020104030203" pitchFamily="2" charset="-79"/>
                <a:cs typeface="Aharoni" panose="02010803020104030203" pitchFamily="2" charset="-79"/>
              </a:rPr>
              <a:t>PROMOTION</a:t>
            </a:r>
            <a:endParaRPr lang="ru-RU" sz="9600" dirty="0">
              <a:cs typeface="Aharoni" panose="02010803020104030203" pitchFamily="2" charset="-79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6D4FFD9-9EFA-4513-8E8C-FD64847D2291}"/>
              </a:ext>
            </a:extLst>
          </p:cNvPr>
          <p:cNvCxnSpPr>
            <a:cxnSpLocks/>
          </p:cNvCxnSpPr>
          <p:nvPr/>
        </p:nvCxnSpPr>
        <p:spPr>
          <a:xfrm>
            <a:off x="4572000" y="2204864"/>
            <a:ext cx="0" cy="4464496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35A4993-6274-40CD-BCDD-27851F7A1E5E}"/>
              </a:ext>
            </a:extLst>
          </p:cNvPr>
          <p:cNvCxnSpPr>
            <a:cxnSpLocks/>
          </p:cNvCxnSpPr>
          <p:nvPr/>
        </p:nvCxnSpPr>
        <p:spPr>
          <a:xfrm>
            <a:off x="251520" y="2204864"/>
            <a:ext cx="8640960" cy="0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F3C8F3-48CC-413F-81D9-9CAAABAB7B1D}"/>
              </a:ext>
            </a:extLst>
          </p:cNvPr>
          <p:cNvSpPr/>
          <p:nvPr/>
        </p:nvSpPr>
        <p:spPr>
          <a:xfrm>
            <a:off x="685054" y="2357371"/>
            <a:ext cx="35157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MASERATI</a:t>
            </a:r>
            <a:endParaRPr lang="ru-RU" sz="5400" dirty="0">
              <a:cs typeface="Aharoni" panose="02010803020104030203" pitchFamily="2" charset="-79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820A1-C1FF-409A-A794-75E93FEBEF76}"/>
              </a:ext>
            </a:extLst>
          </p:cNvPr>
          <p:cNvSpPr/>
          <p:nvPr/>
        </p:nvSpPr>
        <p:spPr>
          <a:xfrm>
            <a:off x="4811794" y="2495870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ASTON MARTIN</a:t>
            </a:r>
            <a:endParaRPr lang="ru-RU" sz="3600" dirty="0">
              <a:cs typeface="Aharoni" panose="02010803020104030203" pitchFamily="2" charset="-79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7363822-F008-4FE7-9C96-43D01434E8FA}"/>
              </a:ext>
            </a:extLst>
          </p:cNvPr>
          <p:cNvCxnSpPr>
            <a:cxnSpLocks/>
          </p:cNvCxnSpPr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1143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84804D-9CEA-44CE-9A58-A9310E33DBD0}"/>
              </a:ext>
            </a:extLst>
          </p:cNvPr>
          <p:cNvSpPr/>
          <p:nvPr/>
        </p:nvSpPr>
        <p:spPr>
          <a:xfrm>
            <a:off x="467544" y="3585715"/>
            <a:ext cx="39604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SERVICE</a:t>
            </a:r>
            <a:b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 MEDIA</a:t>
            </a:r>
            <a:b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CLOTHING</a:t>
            </a:r>
            <a:endParaRPr lang="ru-RU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D7084F-B58C-47EF-AD20-C43F732360F2}"/>
              </a:ext>
            </a:extLst>
          </p:cNvPr>
          <p:cNvSpPr/>
          <p:nvPr/>
        </p:nvSpPr>
        <p:spPr>
          <a:xfrm>
            <a:off x="4716020" y="3585715"/>
            <a:ext cx="396043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SERVICE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 MEDIA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CLOTHING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EVENTS 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COLLABS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BRAND EXPANDING</a:t>
            </a:r>
          </a:p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 KIDS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44A172-4E7C-49AA-B0FC-05E2B185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10723B-7BD1-4940-A55C-B5FBB617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184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1EDC65-6A7A-4A26-9F16-15923AB7F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68760"/>
            <a:ext cx="8686800" cy="4886325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378835A-C126-48F7-B5E8-3BEDC728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FA9736-3D42-4AA6-838B-471396DE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4F76A-5DC8-4EDB-94CF-6EA86402D49C}"/>
              </a:ext>
            </a:extLst>
          </p:cNvPr>
          <p:cNvSpPr txBox="1"/>
          <p:nvPr/>
        </p:nvSpPr>
        <p:spPr>
          <a:xfrm>
            <a:off x="333397" y="166012"/>
            <a:ext cx="8477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Aston Martin’s ambassador, Tom Brady</a:t>
            </a:r>
            <a:endParaRPr lang="ru-RU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5547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528587-F7DB-4383-85AE-6E174CA14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6" y="1253938"/>
            <a:ext cx="7524328" cy="5016219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6361527-BBC3-4476-ABD0-FCE4B8AD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CE2EC8-1BEC-4A7B-B9A6-53FAD1EE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D045F-80F0-4BBA-A966-D9FE7040584B}"/>
              </a:ext>
            </a:extLst>
          </p:cNvPr>
          <p:cNvSpPr txBox="1"/>
          <p:nvPr/>
        </p:nvSpPr>
        <p:spPr>
          <a:xfrm>
            <a:off x="333397" y="136525"/>
            <a:ext cx="84772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AM attract potential customers with experiential events</a:t>
            </a:r>
            <a:endParaRPr lang="ru-RU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2745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2314813" y="2644170"/>
            <a:ext cx="45143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Aharoni" panose="02010803020104030203" pitchFamily="2" charset="-79"/>
                <a:cs typeface="Aharoni" panose="02010803020104030203" pitchFamily="2" charset="-79"/>
              </a:rPr>
              <a:t>FUTURE</a:t>
            </a:r>
            <a:endParaRPr lang="ru-RU" sz="9600" dirty="0">
              <a:cs typeface="Aharoni" panose="02010803020104030203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0CDB604-29A1-43DC-AAFA-C3370403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8EA995-5C32-4324-B66B-B9FCDA8F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967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70533B-6786-4BE9-99F5-F254BBEFA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609600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0BC0C3F-6495-431B-BD66-75586E71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E20F92-E5FF-443B-98E5-4D4D6DAF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CC4-F75D-46F4-B775-F8F80026A895}"/>
              </a:ext>
            </a:extLst>
          </p:cNvPr>
          <p:cNvSpPr txBox="1"/>
          <p:nvPr/>
        </p:nvSpPr>
        <p:spPr>
          <a:xfrm>
            <a:off x="333397" y="262867"/>
            <a:ext cx="8477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Maserati’s Levante </a:t>
            </a:r>
            <a:r>
              <a:rPr lang="en-US" sz="4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Trofeo</a:t>
            </a:r>
            <a:endParaRPr lang="ru-RU" sz="4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1818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E87585-501E-44B0-AB5A-07D66AB50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739"/>
            <a:ext cx="9144000" cy="4630522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624ABCF-9AB3-4937-A18A-C274425D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2466ED-44CC-4F96-862A-065DF63F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95226-CB00-4BF7-B7B4-DD0CCB1E0E76}"/>
              </a:ext>
            </a:extLst>
          </p:cNvPr>
          <p:cNvSpPr txBox="1"/>
          <p:nvPr/>
        </p:nvSpPr>
        <p:spPr>
          <a:xfrm>
            <a:off x="333397" y="166012"/>
            <a:ext cx="8477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Aston Martin DB11 Volante, 2018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9849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966579-CA82-4B33-94C1-717F3B971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49FBB90-B7D2-442B-BDBD-C897DFC5A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32E17-19A1-41BB-934E-5C361F52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4A2C5-C0B3-41AF-A6CD-3099232BBF7B}"/>
              </a:ext>
            </a:extLst>
          </p:cNvPr>
          <p:cNvSpPr txBox="1"/>
          <p:nvPr/>
        </p:nvSpPr>
        <p:spPr>
          <a:xfrm>
            <a:off x="333397" y="166012"/>
            <a:ext cx="8477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Aston Martin DBX, 2019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0758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FC38E6-D109-47D8-B624-874AAF6E8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133"/>
            <a:ext cx="9144000" cy="5147733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A7FA591-1FA8-4611-9893-52F8711A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3903CC-46AA-4FA0-B9A8-41281D57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BE9FA-5AFE-4673-9DFD-CE2E5727CD1B}"/>
              </a:ext>
            </a:extLst>
          </p:cNvPr>
          <p:cNvSpPr txBox="1"/>
          <p:nvPr/>
        </p:nvSpPr>
        <p:spPr>
          <a:xfrm>
            <a:off x="333397" y="166012"/>
            <a:ext cx="8477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Aston Martin’s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hypercar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Valkyrie, 2019</a:t>
            </a:r>
            <a:endParaRPr lang="ru-RU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095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E47356-574D-4F47-AD50-196EB9AFD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714689-8E8C-46DC-AC77-E892C74C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55D534-007F-4A52-8669-55EF906B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F7C08-96A3-47CF-BABB-3307825C7CAD}"/>
              </a:ext>
            </a:extLst>
          </p:cNvPr>
          <p:cNvSpPr txBox="1"/>
          <p:nvPr/>
        </p:nvSpPr>
        <p:spPr>
          <a:xfrm>
            <a:off x="1259632" y="-66080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Maserati MC</a:t>
            </a:r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12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GT</a:t>
            </a:r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on track, </a:t>
            </a:r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2005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63215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5DAD50-8563-4375-AC2C-B0808588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407"/>
            <a:ext cx="9161218" cy="5153186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07596F7-5952-469F-9BE0-CC9D8DB2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CC32A7-CEBF-4ED1-9BE2-2ABD028C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8E499-8E15-4639-958A-C0074546A2B0}"/>
              </a:ext>
            </a:extLst>
          </p:cNvPr>
          <p:cNvSpPr txBox="1"/>
          <p:nvPr/>
        </p:nvSpPr>
        <p:spPr>
          <a:xfrm>
            <a:off x="333397" y="166012"/>
            <a:ext cx="8477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Aston Martin’s mid-engine super car, 2020</a:t>
            </a:r>
            <a:endParaRPr lang="ru-RU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6925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B17F0-AA8B-4593-8438-E364AE1E9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53" y="862025"/>
            <a:ext cx="9197105" cy="513395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28CB907-1E83-47AC-A90D-48ECBD47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D4953A5-0AD6-450D-B85F-3FFA98A9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19D3F-CB82-40FC-BD5E-AA8A06957075}"/>
              </a:ext>
            </a:extLst>
          </p:cNvPr>
          <p:cNvSpPr txBox="1"/>
          <p:nvPr/>
        </p:nvSpPr>
        <p:spPr>
          <a:xfrm>
            <a:off x="333397" y="166012"/>
            <a:ext cx="8477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Aston Martin Lagonda, 2021-2022</a:t>
            </a:r>
            <a:endParaRPr lang="ru-RU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80601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3440119" y="404664"/>
            <a:ext cx="226376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ru-RU" sz="34400" dirty="0">
              <a:cs typeface="Aharoni" panose="02010803020104030203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360DB3C-0E55-4F56-8BE7-8A51B1F1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85E6CD-75F4-490A-BF5B-466B16D2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428E5-36EF-4DF9-9D88-2720C23FD827}"/>
              </a:ext>
            </a:extLst>
          </p:cNvPr>
          <p:cNvSpPr txBox="1"/>
          <p:nvPr/>
        </p:nvSpPr>
        <p:spPr>
          <a:xfrm>
            <a:off x="333396" y="359360"/>
            <a:ext cx="8477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Aston Martin DB12</a:t>
            </a:r>
            <a:endParaRPr lang="ru-RU" sz="40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9168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360DB3C-0E55-4F56-8BE7-8A51B1F1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85E6CD-75F4-490A-BF5B-466B16D2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43897-E7B1-4E20-AF27-AB655C5A228E}"/>
              </a:ext>
            </a:extLst>
          </p:cNvPr>
          <p:cNvSpPr txBox="1"/>
          <p:nvPr/>
        </p:nvSpPr>
        <p:spPr>
          <a:xfrm>
            <a:off x="333397" y="404664"/>
            <a:ext cx="847720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CONCLUSION: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u="sng" dirty="0">
                <a:latin typeface="Aharoni" panose="02010803020104030203" pitchFamily="2" charset="-79"/>
                <a:cs typeface="Aharoni" panose="02010803020104030203" pitchFamily="2" charset="-79"/>
              </a:rPr>
              <a:t>Maserati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continues to follow the strategy of very expensive, “not for everyone”, steady and somewhat conservative high-end sport car maker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09F7EE-21CC-433B-B16F-6DB46195DB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95" y="2996952"/>
            <a:ext cx="2870205" cy="287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78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A5FA89-483F-48DA-A8D9-10745B125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49" y="2564904"/>
            <a:ext cx="6094301" cy="4631668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360DB3C-0E55-4F56-8BE7-8A51B1F1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85E6CD-75F4-490A-BF5B-466B16D2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43897-E7B1-4E20-AF27-AB655C5A228E}"/>
              </a:ext>
            </a:extLst>
          </p:cNvPr>
          <p:cNvSpPr txBox="1"/>
          <p:nvPr/>
        </p:nvSpPr>
        <p:spPr>
          <a:xfrm>
            <a:off x="333397" y="404664"/>
            <a:ext cx="847720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CONCLUSION: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u="sng" dirty="0">
                <a:latin typeface="Aharoni" panose="02010803020104030203" pitchFamily="2" charset="-79"/>
                <a:cs typeface="Aharoni" panose="02010803020104030203" pitchFamily="2" charset="-79"/>
              </a:rPr>
              <a:t>Aston Martin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decided to radically change its approach to the market and its objectives. Aston Martin has not only became the </a:t>
            </a:r>
            <a:r>
              <a:rPr lang="en-US" sz="2800" u="sng" dirty="0">
                <a:latin typeface="Aharoni" panose="02010803020104030203" pitchFamily="2" charset="-79"/>
                <a:cs typeface="Aharoni" panose="02010803020104030203" pitchFamily="2" charset="-79"/>
              </a:rPr>
              <a:t>world’s fastest-growing automotive brand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but succeeded to maintain and even improve its “luxurious must have” reputation.</a:t>
            </a:r>
            <a:endParaRPr lang="ru-RU" sz="28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2723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D3DB3-5506-4578-A5A8-128B31D60FA9}"/>
              </a:ext>
            </a:extLst>
          </p:cNvPr>
          <p:cNvSpPr txBox="1"/>
          <p:nvPr/>
        </p:nvSpPr>
        <p:spPr>
          <a:xfrm>
            <a:off x="768715" y="1916832"/>
            <a:ext cx="760657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FlemishScript BT" panose="030306020505070F0A05" pitchFamily="66" charset="0"/>
                <a:cs typeface="Aharoni" panose="02010803020104030203" pitchFamily="2" charset="-79"/>
              </a:rPr>
              <a:t>Thank you </a:t>
            </a:r>
            <a:endParaRPr lang="ru-RU" sz="16600" dirty="0">
              <a:latin typeface="Georgia" panose="02040502050405020303" pitchFamily="18" charset="0"/>
              <a:cs typeface="Aharoni" panose="02010803020104030203" pitchFamily="2" charset="-79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F9861D-0BF4-4542-A065-ACB2DA34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7E9016-2FC9-4B87-A956-29153FF1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31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FFA2F6-6AD6-4231-A2C1-4EE5C55BB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03" y="1007789"/>
            <a:ext cx="7277794" cy="55311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F5262D-B969-4132-8461-CC691AD20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112DD4-9778-4490-A2AD-821C6759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E19A5-FD57-44CF-9819-FC42C33CA88D}"/>
              </a:ext>
            </a:extLst>
          </p:cNvPr>
          <p:cNvSpPr txBox="1"/>
          <p:nvPr/>
        </p:nvSpPr>
        <p:spPr>
          <a:xfrm>
            <a:off x="933103" y="653846"/>
            <a:ext cx="7473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Aston Martin Lagonda Limited</a:t>
            </a:r>
            <a:endParaRPr lang="ru-RU" sz="40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558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ACBC52-AD17-4177-B991-56155DA0C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52" y="935886"/>
            <a:ext cx="7811595" cy="520773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9E61FD7-A754-45FE-8C9A-60626C70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130A3D-5884-432B-9A3C-8053219AC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715CA-F1C3-484A-A2BC-DA5F3E01E61B}"/>
              </a:ext>
            </a:extLst>
          </p:cNvPr>
          <p:cNvSpPr txBox="1"/>
          <p:nvPr/>
        </p:nvSpPr>
        <p:spPr>
          <a:xfrm>
            <a:off x="518909" y="0"/>
            <a:ext cx="8093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James Bond leaning against DB</a:t>
            </a:r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ru-RU" sz="40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931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0760208-B2E3-4691-BFF4-853F16AB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Maserati S.p.A. and Aston Martin Lagonda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4DF8E8-7B48-49CD-A7CD-9B31EFC0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D3C90-E264-4389-B45F-D8EFFCBA4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6001"/>
            <a:ext cx="9144000" cy="5531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27338-3950-42F9-8947-5CAC5D8370A3}"/>
              </a:ext>
            </a:extLst>
          </p:cNvPr>
          <p:cNvSpPr txBox="1"/>
          <p:nvPr/>
        </p:nvSpPr>
        <p:spPr>
          <a:xfrm>
            <a:off x="840850" y="49670"/>
            <a:ext cx="746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Prince Charles in his Aston Martin</a:t>
            </a:r>
            <a:endParaRPr lang="ru-RU" sz="36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50001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1333</Words>
  <Application>Microsoft Office PowerPoint</Application>
  <PresentationFormat>Экран (4:3)</PresentationFormat>
  <Paragraphs>225</Paragraphs>
  <Slides>65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2" baseType="lpstr">
      <vt:lpstr>Aharoni</vt:lpstr>
      <vt:lpstr>Arial</vt:lpstr>
      <vt:lpstr>Calibri</vt:lpstr>
      <vt:lpstr>FlemishScript BT</vt:lpstr>
      <vt:lpstr>Georgia</vt:lpstr>
      <vt:lpstr>Tahoma</vt:lpstr>
      <vt:lpstr>Тема Office</vt:lpstr>
      <vt:lpstr>Презентация PowerPoint</vt:lpstr>
      <vt:lpstr>PLAN: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РосСтэп</dc:creator>
  <cp:lastModifiedBy>Зайцев Арсений Владимирович</cp:lastModifiedBy>
  <cp:revision>32</cp:revision>
  <dcterms:created xsi:type="dcterms:W3CDTF">2018-03-29T17:01:48Z</dcterms:created>
  <dcterms:modified xsi:type="dcterms:W3CDTF">2018-04-08T19:19:59Z</dcterms:modified>
</cp:coreProperties>
</file>